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14"/>
  </p:notesMasterIdLst>
  <p:sldIdLst>
    <p:sldId id="315" r:id="rId2"/>
    <p:sldId id="352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60" r:id="rId11"/>
    <p:sldId id="361" r:id="rId12"/>
    <p:sldId id="36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 K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4D95"/>
    <a:srgbClr val="405388"/>
    <a:srgbClr val="3366CC"/>
    <a:srgbClr val="B2B2B2"/>
    <a:srgbClr val="80808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2" autoAdjust="0"/>
    <p:restoredTop sz="94660" autoAdjust="0"/>
  </p:normalViewPr>
  <p:slideViewPr>
    <p:cSldViewPr snapToGrid="0">
      <p:cViewPr varScale="1">
        <p:scale>
          <a:sx n="77" d="100"/>
          <a:sy n="77" d="100"/>
        </p:scale>
        <p:origin x="-85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512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78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CAAE9-E9CA-4AAF-81E4-BD2AE66546E8}" type="datetimeFigureOut">
              <a:rPr lang="en-US" smtClean="0"/>
              <a:pPr/>
              <a:t>7/15/2014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BC75A-E404-4CBE-A2CB-15B63F317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90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BC75A-E404-4CBE-A2CB-15B63F31799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895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2330955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Arial Narrow" pitchFamily="34" charset="0"/>
              </a:defRPr>
            </a:lvl1pPr>
            <a:lvl2pPr>
              <a:defRPr sz="2000">
                <a:latin typeface="Arial Narrow" pitchFamily="34" charset="0"/>
              </a:defRPr>
            </a:lvl2pPr>
            <a:lvl3pPr>
              <a:defRPr sz="1800">
                <a:latin typeface="Arial Narrow" pitchFamily="34" charset="0"/>
              </a:defRPr>
            </a:lvl3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1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524205" y="6551720"/>
            <a:ext cx="5610578" cy="29706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191049" y="307404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191049" y="1489415"/>
            <a:ext cx="7498080" cy="4787817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552405" y="6581001"/>
            <a:ext cx="5134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200" kern="1200" dirty="0" smtClean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  <a:t> Bremen:: </a:t>
            </a:r>
            <a:r>
              <a:rPr kumimoji="0" lang="en-US" sz="1200" kern="1200" dirty="0" smtClean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  <a:t>15-July-2014   </a:t>
            </a:r>
            <a:r>
              <a:rPr kumimoji="0" lang="en-US" sz="1200" kern="1200" dirty="0" smtClean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  <a:t>:: FOSS4G-E</a:t>
            </a:r>
            <a:r>
              <a:rPr kumimoji="0" lang="en-US" sz="1200" kern="1200" baseline="0" dirty="0" smtClean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  <a:t>urope 2014 </a:t>
            </a:r>
            <a:r>
              <a:rPr kumimoji="0" lang="en-US" sz="1200" kern="1200" baseline="0" dirty="0" smtClean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  <a:t>– INSPIREd geology</a:t>
            </a:r>
            <a:r>
              <a:rPr kumimoji="0" lang="en-US" sz="1200" kern="1200" dirty="0" smtClean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  <a:t> </a:t>
            </a:r>
            <a:endParaRPr kumimoji="0" lang="en-US" sz="1200" kern="1200" dirty="0" smtClean="0">
              <a:solidFill>
                <a:srgbClr val="002060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8658477" y="6581001"/>
            <a:ext cx="476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0CFFA7E-4DA1-4BAD-A9C2-B4920CB1E8F7}" type="slidenum">
              <a:rPr kumimoji="0" lang="en-US" sz="1200" kern="1200" smtClean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  <a:pPr algn="ctr"/>
              <a:t>‹#›</a:t>
            </a:fld>
            <a:endParaRPr kumimoji="0" lang="en-US" sz="1200" kern="1200" dirty="0" smtClean="0">
              <a:solidFill>
                <a:srgbClr val="002060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4" name="Oval 23"/>
          <p:cNvSpPr>
            <a:spLocks noChangeAspect="1"/>
          </p:cNvSpPr>
          <p:nvPr userDrawn="1"/>
        </p:nvSpPr>
        <p:spPr>
          <a:xfrm>
            <a:off x="-1532367" y="6621683"/>
            <a:ext cx="6116712" cy="6116712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6" name="TextBox 25"/>
          <p:cNvSpPr txBox="1"/>
          <p:nvPr userDrawn="1"/>
        </p:nvSpPr>
        <p:spPr>
          <a:xfrm rot="16200000">
            <a:off x="-1309495" y="3782792"/>
            <a:ext cx="3653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b="0" i="0" dirty="0" smtClean="0">
                <a:solidFill>
                  <a:srgbClr val="334D95"/>
                </a:solidFill>
                <a:latin typeface="Eras Demi ITC" pitchFamily="34" charset="0"/>
                <a:cs typeface="Calibri" pitchFamily="34" charset="0"/>
              </a:rPr>
              <a:t>Earth</a:t>
            </a:r>
            <a:r>
              <a:rPr lang="de-DE" sz="2000" b="0" i="0" dirty="0" smtClean="0">
                <a:solidFill>
                  <a:srgbClr val="334D95"/>
                </a:solidFill>
                <a:latin typeface="Eras Demi ITC" pitchFamily="34" charset="0"/>
                <a:cs typeface="Calibri" pitchFamily="34" charset="0"/>
              </a:rPr>
              <a:t> </a:t>
            </a:r>
            <a:r>
              <a:rPr lang="de-DE" sz="4800" b="0" i="0" dirty="0" smtClean="0">
                <a:solidFill>
                  <a:srgbClr val="B2B2B2"/>
                </a:solidFill>
                <a:latin typeface="Eras Demi ITC" pitchFamily="34" charset="0"/>
                <a:cs typeface="Calibri" pitchFamily="34" charset="0"/>
              </a:rPr>
              <a:t>Server</a:t>
            </a:r>
            <a:endParaRPr lang="en-US" sz="4800" b="0" i="0" dirty="0">
              <a:solidFill>
                <a:srgbClr val="B2B2B2"/>
              </a:solidFill>
              <a:latin typeface="Eras Demi ITC" pitchFamily="34" charset="0"/>
              <a:cs typeface="Calibri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976" y="1114721"/>
            <a:ext cx="1100470" cy="92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 userDrawn="1"/>
        </p:nvSpPr>
        <p:spPr>
          <a:xfrm>
            <a:off x="0" y="6386327"/>
            <a:ext cx="1078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1200" kern="1200" dirty="0" smtClean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  <a:t>EU FP7-INFRA </a:t>
            </a:r>
            <a:br>
              <a:rPr kumimoji="0" lang="en-US" sz="1200" kern="1200" dirty="0" smtClean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</a:br>
            <a:r>
              <a:rPr kumimoji="0" lang="en-US" sz="1200" kern="1200" dirty="0" smtClean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  <a:t>project 283610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30" y="6293708"/>
            <a:ext cx="1934349" cy="5486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9" r:id="rId3"/>
    <p:sldLayoutId id="2147483712" r:id="rId4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Arial Narrow" pitchFamily="34" charset="0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24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Verdana"/>
        <a:buChar char="◦"/>
        <a:defRPr kumimoji="0"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18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server.bgs.ac.uk/clients/3dtest/glasgow_voxel_03.html" TargetMode="External"/><Relationship Id="rId2" Type="http://schemas.openxmlformats.org/officeDocument/2006/relationships/hyperlink" Target="http://earthserver.bgs.ac.uk/xWCP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ogc.bgs.ac.uk/cgi-bin/BGS_BGS-HPA_Radon_Potential/wms?language=eng&amp;VERSION=1.3.0&amp;REQUEST=GetMap&amp;CRS=EPSG:4326&amp;BBOX=50.179445759563,-4.41340973640857,50.9615344710795,-3.2834397199341&amp;WIDTH=877&amp;HEIGHT=607&amp;LAYERS=GBR_BGS-HPA_625K_RADON_POTENTIAL&amp;STYLES=&amp;EXCEPTIONS=XML&amp;FORMAT=image/png&amp;BGCOLOR=0xFEFFFF&amp;TRANSPARENT=TRUE&amp;" TargetMode="External"/><Relationship Id="rId2" Type="http://schemas.openxmlformats.org/officeDocument/2006/relationships/hyperlink" Target="http://metadata.bgs.ac.uk/geonetwork/srv/en/csw?service=CSW&amp;request=GetCapabilities&amp;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rtal.onegeology.org/" TargetMode="External"/><Relationship Id="rId5" Type="http://schemas.openxmlformats.org/officeDocument/2006/relationships/hyperlink" Target="http://ogc.bgs.ac.uk/digmap625k_gsml32_insp_gs/wfs?service=WFS&amp;request=GetCapabilities&amp;" TargetMode="External"/><Relationship Id="rId4" Type="http://schemas.openxmlformats.org/officeDocument/2006/relationships/hyperlink" Target="http://ogc.bgs.ac.uk/services/inspire/downloads/inspiredownloads.x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925029"/>
            <a:ext cx="7406640" cy="1472184"/>
          </a:xfrm>
        </p:spPr>
        <p:txBody>
          <a:bodyPr>
            <a:normAutofit/>
          </a:bodyPr>
          <a:lstStyle/>
          <a:p>
            <a:r>
              <a:rPr lang="de-DE" dirty="0" smtClean="0"/>
              <a:t>INSPIREd access to geological data</a:t>
            </a:r>
            <a:r>
              <a:rPr lang="de-DE" dirty="0" smtClean="0"/>
              <a:t/>
            </a:r>
            <a:br>
              <a:rPr lang="de-DE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560" y="3136739"/>
            <a:ext cx="7406640" cy="1031056"/>
          </a:xfrm>
        </p:spPr>
        <p:txBody>
          <a:bodyPr>
            <a:normAutofit/>
          </a:bodyPr>
          <a:lstStyle/>
          <a:p>
            <a:r>
              <a:rPr lang="de-DE" dirty="0" smtClean="0"/>
              <a:t>Bremen, </a:t>
            </a:r>
            <a:r>
              <a:rPr lang="de-DE" dirty="0" smtClean="0"/>
              <a:t>2014-07-15</a:t>
            </a:r>
            <a:endParaRPr lang="de-DE" dirty="0" smtClean="0"/>
          </a:p>
          <a:p>
            <a:r>
              <a:rPr lang="de-DE" dirty="0" smtClean="0"/>
              <a:t>British Geological Survey</a:t>
            </a:r>
            <a:endParaRPr lang="de-DE" dirty="0" smtClean="0"/>
          </a:p>
        </p:txBody>
      </p:sp>
      <p:pic>
        <p:nvPicPr>
          <p:cNvPr id="4" name="Picture 7" descr="cube-animation-matrix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06830" y="2630143"/>
            <a:ext cx="2405062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metadata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48" y="1214593"/>
            <a:ext cx="6808573" cy="271755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7" y="3361248"/>
            <a:ext cx="7497763" cy="2829486"/>
          </a:xfr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8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37" y="784741"/>
            <a:ext cx="6662598" cy="4787900"/>
          </a:xfrm>
        </p:spPr>
      </p:pic>
    </p:spTree>
    <p:extLst>
      <p:ext uri="{BB962C8B-B14F-4D97-AF65-F5344CB8AC3E}">
        <p14:creationId xmlns:p14="http://schemas.microsoft.com/office/powerpoint/2010/main" val="41296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Demos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http://earthserver.bgs.ac.uk/xWCPS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r>
              <a:rPr lang="en-GB" smtClean="0">
                <a:hlinkClick r:id="rId3"/>
              </a:rPr>
              <a:t>TNO voxel data WebGL</a:t>
            </a:r>
            <a:endParaRPr lang="en-GB" dirty="0" smtClean="0"/>
          </a:p>
          <a:p>
            <a:pPr marL="82296" indent="0">
              <a:buNone/>
            </a:pPr>
            <a:endParaRPr lang="en-GB" dirty="0" smtClean="0"/>
          </a:p>
          <a:p>
            <a:pPr marL="82296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6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BGS and INSPIRE (services)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Metadata (CSW) </a:t>
            </a:r>
          </a:p>
          <a:p>
            <a:pPr lvl="1"/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metadata.bgs.ac.uk/geonetwork/srv/en/csw?...</a:t>
            </a:r>
            <a:endParaRPr lang="en-GB" dirty="0" smtClean="0"/>
          </a:p>
          <a:p>
            <a:r>
              <a:rPr lang="en-GB" dirty="0" smtClean="0"/>
              <a:t>View (WMS) </a:t>
            </a:r>
          </a:p>
          <a:p>
            <a:pPr lvl="1"/>
            <a:r>
              <a:rPr lang="en-GB" dirty="0" smtClean="0"/>
              <a:t> </a:t>
            </a:r>
            <a:r>
              <a:rPr lang="en-GB" dirty="0" smtClean="0">
                <a:hlinkClick r:id="rId3"/>
              </a:rPr>
              <a:t>http</a:t>
            </a:r>
            <a:r>
              <a:rPr lang="en-GB" dirty="0">
                <a:hlinkClick r:id="rId3"/>
              </a:rPr>
              <a:t>://ogc.bgs.ac.uk/cgi-bin/BGS_BGS-HPA_Radon_Potential/wms</a:t>
            </a:r>
            <a:r>
              <a:rPr lang="en-GB" dirty="0" smtClean="0">
                <a:hlinkClick r:id="rId3"/>
              </a:rPr>
              <a:t>?...</a:t>
            </a:r>
            <a:endParaRPr lang="en-GB" dirty="0" smtClean="0"/>
          </a:p>
          <a:p>
            <a:r>
              <a:rPr lang="en-GB" dirty="0" smtClean="0"/>
              <a:t>Download (Atom) ~ pre-defined data</a:t>
            </a:r>
          </a:p>
          <a:p>
            <a:pPr lvl="1"/>
            <a:r>
              <a:rPr lang="en-GB" dirty="0">
                <a:hlinkClick r:id="rId4"/>
              </a:rPr>
              <a:t>http://</a:t>
            </a:r>
            <a:r>
              <a:rPr lang="en-GB" dirty="0" smtClean="0">
                <a:hlinkClick r:id="rId4"/>
              </a:rPr>
              <a:t>ogc.bgs.ac.uk/services/inspire/downloads/inspiredownloads.xml</a:t>
            </a:r>
            <a:endParaRPr lang="en-GB" dirty="0" smtClean="0"/>
          </a:p>
          <a:p>
            <a:r>
              <a:rPr lang="en-GB" dirty="0" smtClean="0"/>
              <a:t>Download (WFS) ~ with GeoSciML 3.2</a:t>
            </a:r>
          </a:p>
          <a:p>
            <a:pPr lvl="1"/>
            <a:r>
              <a:rPr lang="en-GB" dirty="0">
                <a:hlinkClick r:id="rId5"/>
              </a:rPr>
              <a:t>http://ogc.bgs.ac.uk/digmap625k_gsml32_insp_gs/wfs</a:t>
            </a:r>
            <a:r>
              <a:rPr lang="en-GB" dirty="0" smtClean="0">
                <a:hlinkClick r:id="rId5"/>
              </a:rPr>
              <a:t>?...</a:t>
            </a:r>
            <a:endParaRPr lang="en-GB" dirty="0" smtClean="0"/>
          </a:p>
          <a:p>
            <a:pPr lvl="1"/>
            <a:r>
              <a:rPr lang="en-GB" dirty="0" smtClean="0"/>
              <a:t>As used in the OneGeology  portal  ~ </a:t>
            </a:r>
            <a:r>
              <a:rPr lang="en-GB" dirty="0" smtClean="0">
                <a:hlinkClick r:id="rId6"/>
              </a:rPr>
              <a:t>http://portal.onegeology.org</a:t>
            </a:r>
            <a:endParaRPr lang="en-GB" dirty="0" smtClean="0"/>
          </a:p>
          <a:p>
            <a:r>
              <a:rPr lang="en-GB" dirty="0" smtClean="0"/>
              <a:t>What about WCS?</a:t>
            </a:r>
          </a:p>
        </p:txBody>
      </p:sp>
    </p:spTree>
    <p:extLst>
      <p:ext uri="{BB962C8B-B14F-4D97-AF65-F5344CB8AC3E}">
        <p14:creationId xmlns:p14="http://schemas.microsoft.com/office/powerpoint/2010/main" val="313112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View WCS 2.0.1 with OpenLayers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45" y="1328438"/>
            <a:ext cx="4956389" cy="4787900"/>
          </a:xfrm>
        </p:spPr>
      </p:pic>
    </p:spTree>
    <p:extLst>
      <p:ext uri="{BB962C8B-B14F-4D97-AF65-F5344CB8AC3E}">
        <p14:creationId xmlns:p14="http://schemas.microsoft.com/office/powerpoint/2010/main" val="308003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Get the raw coverage data with Petascope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1745320"/>
            <a:ext cx="7497763" cy="4275409"/>
          </a:xfrm>
        </p:spPr>
      </p:pic>
    </p:spTree>
    <p:extLst>
      <p:ext uri="{BB962C8B-B14F-4D97-AF65-F5344CB8AC3E}">
        <p14:creationId xmlns:p14="http://schemas.microsoft.com/office/powerpoint/2010/main" val="71076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Query the raw data and get an image (WCPS)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605" y="1353153"/>
            <a:ext cx="5146316" cy="4787900"/>
          </a:xfrm>
        </p:spPr>
      </p:pic>
    </p:spTree>
    <p:extLst>
      <p:ext uri="{BB962C8B-B14F-4D97-AF65-F5344CB8AC3E}">
        <p14:creationId xmlns:p14="http://schemas.microsoft.com/office/powerpoint/2010/main" val="322320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Build a multi-surface geological model (</a:t>
            </a:r>
            <a:r>
              <a:rPr lang="en-GB" dirty="0"/>
              <a:t>W</a:t>
            </a:r>
            <a:r>
              <a:rPr lang="en-GB" dirty="0" smtClean="0"/>
              <a:t>ebGL)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12" y="1489075"/>
            <a:ext cx="6412788" cy="4787900"/>
          </a:xfrm>
        </p:spPr>
      </p:pic>
    </p:spTree>
    <p:extLst>
      <p:ext uri="{BB962C8B-B14F-4D97-AF65-F5344CB8AC3E}">
        <p14:creationId xmlns:p14="http://schemas.microsoft.com/office/powerpoint/2010/main" val="13544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Query multiple coverages and their GeoSciML metadata (xWCPS)…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95" y="1553858"/>
            <a:ext cx="7497763" cy="4337057"/>
          </a:xfrm>
        </p:spPr>
      </p:pic>
    </p:spTree>
    <p:extLst>
      <p:ext uri="{BB962C8B-B14F-4D97-AF65-F5344CB8AC3E}">
        <p14:creationId xmlns:p14="http://schemas.microsoft.com/office/powerpoint/2010/main" val="54459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GeoSciML in the DescribeCoverage</a:t>
            </a:r>
            <a:endParaRPr lang="en-GB" dirty="0"/>
          </a:p>
        </p:txBody>
      </p:sp>
      <p:pic>
        <p:nvPicPr>
          <p:cNvPr id="1026" name="Picture 2" descr="E:\EarthServer\foss4gcee\geosciml.tif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409" y="1206221"/>
            <a:ext cx="7497763" cy="476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7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INSPIRE Extended Capabilities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38" y="1369476"/>
            <a:ext cx="7497763" cy="4681107"/>
          </a:xfrm>
        </p:spPr>
      </p:pic>
    </p:spTree>
    <p:extLst>
      <p:ext uri="{BB962C8B-B14F-4D97-AF65-F5344CB8AC3E}">
        <p14:creationId xmlns:p14="http://schemas.microsoft.com/office/powerpoint/2010/main" val="52727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EarthServer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002060"/>
      </a:hlink>
      <a:folHlink>
        <a:srgbClr val="6B5680"/>
      </a:folHlink>
    </a:clrScheme>
    <a:fontScheme name="Arial 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4098</TotalTime>
  <Words>130</Words>
  <Application>Microsoft Office PowerPoint</Application>
  <PresentationFormat>On-screen Show (4:3)</PresentationFormat>
  <Paragraphs>26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Solstice</vt:lpstr>
      <vt:lpstr>INSPIREd access to geological data </vt:lpstr>
      <vt:lpstr>BGS and INSPIRE (services)</vt:lpstr>
      <vt:lpstr>View WCS 2.0.1 with OpenLayers</vt:lpstr>
      <vt:lpstr>Get the raw coverage data with Petascope</vt:lpstr>
      <vt:lpstr>Query the raw data and get an image (WCPS)</vt:lpstr>
      <vt:lpstr>Build a multi-surface geological model (WebGL)</vt:lpstr>
      <vt:lpstr>Query multiple coverages and their GeoSciML metadata (xWCPS)…</vt:lpstr>
      <vt:lpstr>GeoSciML in the DescribeCoverage</vt:lpstr>
      <vt:lpstr>INSPIRE Extended Capabilities</vt:lpstr>
      <vt:lpstr>Other metadata</vt:lpstr>
      <vt:lpstr>PowerPoint Presentation</vt:lpstr>
      <vt:lpstr>Demos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Panagiota Koltsida</dc:creator>
  <cp:lastModifiedBy>groupid</cp:lastModifiedBy>
  <cp:revision>538</cp:revision>
  <dcterms:created xsi:type="dcterms:W3CDTF">2011-09-01T06:22:12Z</dcterms:created>
  <dcterms:modified xsi:type="dcterms:W3CDTF">2014-07-15T07:25:59Z</dcterms:modified>
</cp:coreProperties>
</file>